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activeX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activeX/activeX2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activeX/activeX1.xml" ContentType="application/vnd.ms-office.activeX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4"/>
  </p:notesMasterIdLst>
  <p:sldIdLst>
    <p:sldId id="321" r:id="rId2"/>
    <p:sldId id="307" r:id="rId3"/>
    <p:sldId id="312" r:id="rId4"/>
    <p:sldId id="303" r:id="rId5"/>
    <p:sldId id="308" r:id="rId6"/>
    <p:sldId id="309" r:id="rId7"/>
    <p:sldId id="311" r:id="rId8"/>
    <p:sldId id="320" r:id="rId9"/>
    <p:sldId id="315" r:id="rId10"/>
    <p:sldId id="316" r:id="rId11"/>
    <p:sldId id="319" r:id="rId12"/>
    <p:sldId id="306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447F669-6856-46C6-AC01-95EBF8C13A88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BF5892C-0D23-4D89-912A-CE1FE7C3F7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DFD62-1EB0-4194-997A-0CBF89750135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5A628-69A7-4AA8-AB3B-1C22E476C7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3138A-5D73-4F65-9878-6F8B29088534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BEAF0-2EC5-4EC8-99CD-D0530F94EA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B95F8-0B64-40EE-AB53-11BFB4A97B8A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4F76F-7CBB-4EA5-B006-C7AB712BFC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2E1E2-91D1-49CF-9C78-79A1FF924797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E98E9-43E5-4DAF-B17A-C6930E94D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D5E10-81FA-45E4-A04A-DB81F6491CDE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32D3B-E0B4-4F26-A0AC-9AC8C5F35D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1439B-33C1-4A4E-9B60-82B35322D90A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EB9F2-691D-43A4-94BC-A158AABC41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DD283-1E68-47CD-A145-BDF6EFDB29A9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5694C-6C2A-4743-BC15-F253FC3E59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0FF99-C778-4DBB-AA12-BC76F7742801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F2793-C347-41AB-9574-EE89D0F95A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F359A-1547-45AC-9454-D3383ADCC3C1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8D7DF-17AE-4D60-978A-C134C3DF8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68C23-CF78-4978-A5BD-DDF8BF3C0F00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1E65E-BB32-469E-B570-B191B87F17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4EA44-2E1A-49EB-A55D-9BABDF32DCEC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DA187-F437-403E-8DC4-A708D3A992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C318DC-FF75-42E1-B9D1-758F3F44E55B}" type="datetimeFigureOut">
              <a:rPr lang="en-US"/>
              <a:pPr>
                <a:defRPr/>
              </a:pPr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0C53D4-88C8-4D10-BDBD-0F939756D9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6" r:id="rId2"/>
    <p:sldLayoutId id="2147483825" r:id="rId3"/>
    <p:sldLayoutId id="2147483824" r:id="rId4"/>
    <p:sldLayoutId id="2147483823" r:id="rId5"/>
    <p:sldLayoutId id="2147483822" r:id="rId6"/>
    <p:sldLayoutId id="2147483821" r:id="rId7"/>
    <p:sldLayoutId id="2147483820" r:id="rId8"/>
    <p:sldLayoutId id="2147483819" r:id="rId9"/>
    <p:sldLayoutId id="2147483818" r:id="rId10"/>
    <p:sldLayoutId id="214748381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457200" y="274638"/>
            <a:ext cx="8229600" cy="715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 </a:t>
            </a:r>
          </a:p>
        </p:txBody>
      </p:sp>
      <p:pic>
        <p:nvPicPr>
          <p:cNvPr id="4" name="Picture 3" descr="teacher present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9900" y="1319767"/>
            <a:ext cx="7185900" cy="52343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00600" y="3200400"/>
            <a:ext cx="2895600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Oral</a:t>
            </a:r>
          </a:p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Presentations </a:t>
            </a: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4" descr="lec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en-US" sz="280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Lecture 3</a:t>
            </a:r>
          </a:p>
        </p:txBody>
      </p: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304800" y="1143000"/>
            <a:ext cx="86106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sz="2600" dirty="0" smtClean="0"/>
              <a:t> </a:t>
            </a:r>
            <a:r>
              <a:rPr lang="en-GB" sz="2600" dirty="0" smtClean="0">
                <a:latin typeface="Tahoma" pitchFamily="34" charset="0"/>
                <a:cs typeface="Tahoma" pitchFamily="34" charset="0"/>
              </a:rPr>
              <a:t>Watch and listen to this presentation about a holiday destination.</a:t>
            </a:r>
            <a:endParaRPr lang="en-US" sz="2600" dirty="0" smtClean="0">
              <a:latin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GB" sz="2600" dirty="0" smtClean="0">
                <a:latin typeface="Tahoma" pitchFamily="34" charset="0"/>
                <a:cs typeface="Tahoma" pitchFamily="34" charset="0"/>
              </a:rPr>
              <a:t> What signposting language does the presenter use?</a:t>
            </a:r>
            <a:endParaRPr lang="en-US" sz="2600" dirty="0" smtClean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6" name="Picture 5" descr="lectur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ontrols>
      <p:control spid="3073" name="ShockwaveFlash1" r:id="rId2" imgW="5867280" imgH="419112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en-US" sz="28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Signposting language</a:t>
            </a:r>
          </a:p>
        </p:txBody>
      </p:sp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1752600" y="1219200"/>
            <a:ext cx="55626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Opening language</a:t>
            </a:r>
          </a:p>
          <a:p>
            <a:endParaRPr lang="en-US" dirty="0"/>
          </a:p>
          <a:p>
            <a:r>
              <a:rPr lang="en-US" dirty="0"/>
              <a:t>To start with...</a:t>
            </a:r>
          </a:p>
          <a:p>
            <a:r>
              <a:rPr lang="en-US" dirty="0"/>
              <a:t>To begin with...</a:t>
            </a:r>
          </a:p>
          <a:p>
            <a:r>
              <a:rPr lang="en-US" dirty="0"/>
              <a:t>First...</a:t>
            </a:r>
          </a:p>
          <a:p>
            <a:endParaRPr lang="en-US" dirty="0"/>
          </a:p>
          <a:p>
            <a:r>
              <a:rPr lang="en-US" b="1" dirty="0"/>
              <a:t>Changing topics</a:t>
            </a:r>
          </a:p>
          <a:p>
            <a:endParaRPr lang="en-US" dirty="0"/>
          </a:p>
          <a:p>
            <a:r>
              <a:rPr lang="en-US" dirty="0"/>
              <a:t>We have talked about A, now lets discuss ...</a:t>
            </a:r>
          </a:p>
          <a:p>
            <a:r>
              <a:rPr lang="en-US" dirty="0"/>
              <a:t>                                                              move on to ...</a:t>
            </a:r>
          </a:p>
          <a:p>
            <a:r>
              <a:rPr lang="en-US" dirty="0"/>
              <a:t>                                                              turn to ...</a:t>
            </a:r>
          </a:p>
          <a:p>
            <a:r>
              <a:rPr lang="en-US" dirty="0"/>
              <a:t>                                                              talk about ...</a:t>
            </a:r>
          </a:p>
          <a:p>
            <a:r>
              <a:rPr lang="en-US" b="1" dirty="0" smtClean="0"/>
              <a:t>Concluding</a:t>
            </a:r>
            <a:endParaRPr lang="en-US" b="1" dirty="0"/>
          </a:p>
          <a:p>
            <a:endParaRPr lang="en-US" dirty="0"/>
          </a:p>
          <a:p>
            <a:r>
              <a:rPr lang="en-US" dirty="0"/>
              <a:t>To sum up...</a:t>
            </a:r>
          </a:p>
          <a:p>
            <a:r>
              <a:rPr lang="en-US" dirty="0"/>
              <a:t>To conclude...</a:t>
            </a:r>
          </a:p>
          <a:p>
            <a:r>
              <a:rPr lang="en-US" dirty="0"/>
              <a:t>Finally...</a:t>
            </a:r>
          </a:p>
        </p:txBody>
      </p:sp>
      <p:pic>
        <p:nvPicPr>
          <p:cNvPr id="5" name="Picture 4" descr="le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en-US" sz="28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Signposting</a:t>
            </a: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457200" y="1371600"/>
            <a:ext cx="82296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400" dirty="0" smtClean="0">
              <a:latin typeface="Tahoma" pitchFamily="34" charset="0"/>
              <a:cs typeface="Tahoma" pitchFamily="34" charset="0"/>
            </a:endParaRPr>
          </a:p>
          <a:p>
            <a:endParaRPr lang="en-US" sz="2400" dirty="0" smtClean="0">
              <a:latin typeface="Tahoma" pitchFamily="34" charset="0"/>
              <a:cs typeface="Tahoma" pitchFamily="34" charset="0"/>
            </a:endParaRPr>
          </a:p>
          <a:p>
            <a:endParaRPr lang="en-US" sz="2400" dirty="0" smtClean="0">
              <a:latin typeface="Tahoma" pitchFamily="34" charset="0"/>
              <a:cs typeface="Tahoma" pitchFamily="34" charset="0"/>
            </a:endParaRPr>
          </a:p>
          <a:p>
            <a:endParaRPr lang="en-US" sz="2400" dirty="0" smtClean="0">
              <a:latin typeface="Tahoma" pitchFamily="34" charset="0"/>
              <a:cs typeface="Tahoma" pitchFamily="34" charset="0"/>
            </a:endParaRPr>
          </a:p>
          <a:p>
            <a:r>
              <a:rPr lang="en-US" sz="2400" dirty="0" smtClean="0">
                <a:latin typeface="Tahoma" pitchFamily="34" charset="0"/>
                <a:cs typeface="Tahoma" pitchFamily="34" charset="0"/>
              </a:rPr>
              <a:t>You </a:t>
            </a:r>
            <a:r>
              <a:rPr lang="en-US" sz="2400" dirty="0">
                <a:latin typeface="Tahoma" pitchFamily="34" charset="0"/>
                <a:cs typeface="Tahoma" pitchFamily="34" charset="0"/>
              </a:rPr>
              <a:t>are going to make a short presentation for visitors to your 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city / province.</a:t>
            </a:r>
            <a:endParaRPr lang="en-US" sz="2400" dirty="0">
              <a:latin typeface="Tahoma" pitchFamily="34" charset="0"/>
              <a:cs typeface="Tahoma" pitchFamily="34" charset="0"/>
            </a:endParaRPr>
          </a:p>
          <a:p>
            <a:endParaRPr lang="en-US" sz="2400" dirty="0" smtClean="0">
              <a:latin typeface="Tahoma" pitchFamily="34" charset="0"/>
              <a:cs typeface="Tahoma" pitchFamily="34" charset="0"/>
            </a:endParaRPr>
          </a:p>
          <a:p>
            <a:r>
              <a:rPr lang="en-US" sz="2400" dirty="0" smtClean="0">
                <a:latin typeface="Tahoma" pitchFamily="34" charset="0"/>
                <a:cs typeface="Tahoma" pitchFamily="34" charset="0"/>
              </a:rPr>
              <a:t>The </a:t>
            </a:r>
            <a:r>
              <a:rPr lang="en-US" sz="2400" dirty="0">
                <a:latin typeface="Tahoma" pitchFamily="34" charset="0"/>
                <a:cs typeface="Tahoma" pitchFamily="34" charset="0"/>
              </a:rPr>
              <a:t>presentation should last around 3 minutes</a:t>
            </a:r>
          </a:p>
          <a:p>
            <a:endParaRPr lang="en-US" sz="2400" dirty="0" smtClean="0">
              <a:latin typeface="Tahoma" pitchFamily="34" charset="0"/>
              <a:cs typeface="Tahoma" pitchFamily="34" charset="0"/>
            </a:endParaRPr>
          </a:p>
          <a:p>
            <a:r>
              <a:rPr lang="en-US" sz="2400" dirty="0" smtClean="0">
                <a:latin typeface="Tahoma" pitchFamily="34" charset="0"/>
                <a:cs typeface="Tahoma" pitchFamily="34" charset="0"/>
              </a:rPr>
              <a:t>Make sure that your presentation;</a:t>
            </a:r>
          </a:p>
          <a:p>
            <a:endParaRPr lang="en-US" sz="2400" dirty="0" smtClean="0">
              <a:latin typeface="Tahoma" pitchFamily="34" charset="0"/>
              <a:cs typeface="Tahoma" pitchFamily="34" charset="0"/>
            </a:endParaRPr>
          </a:p>
          <a:p>
            <a:pPr marL="342900" indent="-342900">
              <a:buAutoNum type="arabicParenR"/>
            </a:pPr>
            <a:r>
              <a:rPr lang="en-US" sz="2400" dirty="0" smtClean="0">
                <a:latin typeface="Tahoma" pitchFamily="34" charset="0"/>
                <a:cs typeface="Tahoma" pitchFamily="34" charset="0"/>
              </a:rPr>
              <a:t>Is </a:t>
            </a:r>
            <a:r>
              <a:rPr lang="en-US" sz="2400" dirty="0" err="1" smtClean="0">
                <a:latin typeface="Tahoma" pitchFamily="34" charset="0"/>
                <a:cs typeface="Tahoma" pitchFamily="34" charset="0"/>
              </a:rPr>
              <a:t>organised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 into 3 parts</a:t>
            </a:r>
          </a:p>
          <a:p>
            <a:pPr marL="342900" indent="-342900">
              <a:buAutoNum type="arabicParenR"/>
            </a:pPr>
            <a:r>
              <a:rPr lang="en-US" sz="2400" dirty="0" smtClean="0">
                <a:latin typeface="Tahoma" pitchFamily="34" charset="0"/>
                <a:cs typeface="Tahoma" pitchFamily="34" charset="0"/>
              </a:rPr>
              <a:t>Uses appropriate signposting language</a:t>
            </a:r>
          </a:p>
        </p:txBody>
      </p:sp>
      <p:pic>
        <p:nvPicPr>
          <p:cNvPr id="4098" name="Picture 2" descr="http://www.studyabroaddomain.com/wp-content/uploads/2010/11/Vietn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19200"/>
            <a:ext cx="2152542" cy="1524000"/>
          </a:xfrm>
          <a:prstGeom prst="rect">
            <a:avLst/>
          </a:prstGeom>
          <a:noFill/>
        </p:spPr>
      </p:pic>
      <p:pic>
        <p:nvPicPr>
          <p:cNvPr id="4100" name="Picture 4" descr="http://www.prlog.org/10552226-hano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1219200"/>
            <a:ext cx="2272018" cy="1524000"/>
          </a:xfrm>
          <a:prstGeom prst="rect">
            <a:avLst/>
          </a:prstGeom>
          <a:noFill/>
        </p:spPr>
      </p:pic>
      <p:pic>
        <p:nvPicPr>
          <p:cNvPr id="4102" name="Picture 6" descr="http://www.bluffton.edu/~sullivanm/vietnam/hcmc/cityhall/46statu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1219200"/>
            <a:ext cx="2133600" cy="1501422"/>
          </a:xfrm>
          <a:prstGeom prst="rect">
            <a:avLst/>
          </a:prstGeom>
          <a:noFill/>
        </p:spPr>
      </p:pic>
      <p:pic>
        <p:nvPicPr>
          <p:cNvPr id="8" name="Picture 7" descr="lectur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en-US" sz="28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Anecdote</a:t>
            </a: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533400" y="5334000"/>
            <a:ext cx="8153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800" dirty="0" smtClean="0"/>
              <a:t>An </a:t>
            </a:r>
            <a:r>
              <a:rPr lang="en-GB" sz="2800" i="1" dirty="0" smtClean="0"/>
              <a:t>anecdote</a:t>
            </a:r>
            <a:r>
              <a:rPr lang="en-GB" sz="2800" dirty="0" smtClean="0"/>
              <a:t> is a short and amusing or interesting story about a real event or person.</a:t>
            </a:r>
            <a:endParaRPr lang="en-US" sz="2800" dirty="0">
              <a:latin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5200" y="1219200"/>
            <a:ext cx="24112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latin typeface="Tahoma" pitchFamily="34" charset="0"/>
                <a:cs typeface="Tahoma" pitchFamily="34" charset="0"/>
              </a:rPr>
              <a:t>an anecdote</a:t>
            </a:r>
            <a:endParaRPr lang="en-US" sz="3200" i="1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8" name="Picture 7" descr="le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anecdo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0" y="1828800"/>
            <a:ext cx="2181884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en-US" sz="28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Anecdote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457200" y="1981200"/>
            <a:ext cx="8305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ahoma" pitchFamily="34" charset="0"/>
              </a:rPr>
              <a:t> </a:t>
            </a:r>
            <a:r>
              <a:rPr lang="en-US" sz="2400" b="1" dirty="0" smtClean="0">
                <a:latin typeface="Tahoma" pitchFamily="34" charset="0"/>
              </a:rPr>
              <a:t>Write 3 words </a:t>
            </a:r>
            <a:r>
              <a:rPr lang="en-US" sz="2400" dirty="0" smtClean="0">
                <a:latin typeface="Tahoma" pitchFamily="34" charset="0"/>
              </a:rPr>
              <a:t>related to the topic you have been given.</a:t>
            </a:r>
          </a:p>
          <a:p>
            <a:endParaRPr lang="en-US" sz="2400" dirty="0" smtClean="0">
              <a:latin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ahoma" pitchFamily="34" charset="0"/>
              </a:rPr>
              <a:t> </a:t>
            </a:r>
            <a:r>
              <a:rPr lang="en-US" sz="2400" b="1" dirty="0" smtClean="0">
                <a:latin typeface="Tahoma" pitchFamily="34" charset="0"/>
              </a:rPr>
              <a:t>Do not show </a:t>
            </a:r>
            <a:r>
              <a:rPr lang="en-US" sz="2400" dirty="0" smtClean="0">
                <a:latin typeface="Tahoma" pitchFamily="34" charset="0"/>
              </a:rPr>
              <a:t>your words to anyone.</a:t>
            </a:r>
          </a:p>
          <a:p>
            <a:endParaRPr lang="en-US" sz="2400" dirty="0" smtClean="0">
              <a:latin typeface="Tahoma" pitchFamily="34" charset="0"/>
            </a:endParaRPr>
          </a:p>
        </p:txBody>
      </p:sp>
      <p:pic>
        <p:nvPicPr>
          <p:cNvPr id="7" name="Picture 6" descr="le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0" name="Picture 2" descr="https://lh5.googleusercontent.com/-U00CH-HBeFY/TW_oAKuBqAI/AAAAAAAAAK8/j7_coxGyGJY/s1600/notebook_paper-1155x10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657600"/>
            <a:ext cx="1876425" cy="217886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819400" y="1143000"/>
            <a:ext cx="40446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2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1 Minute Anecdote</a:t>
            </a:r>
            <a:endParaRPr lang="en-US" sz="3200" b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en-US" sz="28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Anecdote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457200" y="1371600"/>
            <a:ext cx="82296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2400" dirty="0" smtClean="0">
              <a:latin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ahoma" pitchFamily="34" charset="0"/>
              </a:rPr>
              <a:t> You have 3 minutes to </a:t>
            </a:r>
            <a:r>
              <a:rPr lang="en-US" sz="2400" b="1" dirty="0" smtClean="0">
                <a:latin typeface="Tahoma" pitchFamily="34" charset="0"/>
              </a:rPr>
              <a:t>remember or invent a personal anecdote </a:t>
            </a:r>
            <a:r>
              <a:rPr lang="en-US" sz="2400" dirty="0" smtClean="0">
                <a:latin typeface="Tahoma" pitchFamily="34" charset="0"/>
              </a:rPr>
              <a:t>on the topic you have been given.</a:t>
            </a:r>
          </a:p>
          <a:p>
            <a:r>
              <a:rPr lang="en-US" sz="2400" dirty="0" smtClean="0">
                <a:latin typeface="Tahoma" pitchFamily="34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ahoma" pitchFamily="34" charset="0"/>
              </a:rPr>
              <a:t> You can make notes – but don’t write sentences.</a:t>
            </a:r>
          </a:p>
          <a:p>
            <a:endParaRPr lang="en-US" sz="2400" dirty="0" smtClean="0">
              <a:latin typeface="Tahoma" pitchFamily="34" charset="0"/>
            </a:endParaRPr>
          </a:p>
          <a:p>
            <a:r>
              <a:rPr lang="en-US" sz="2400" u="sng" dirty="0" smtClean="0">
                <a:latin typeface="Tahoma" pitchFamily="34" charset="0"/>
              </a:rPr>
              <a:t>Rules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ahoma" pitchFamily="34" charset="0"/>
              </a:rPr>
              <a:t> You </a:t>
            </a:r>
            <a:r>
              <a:rPr lang="en-US" sz="2400" b="1" dirty="0" smtClean="0">
                <a:latin typeface="Tahoma" pitchFamily="34" charset="0"/>
              </a:rPr>
              <a:t>must speak </a:t>
            </a:r>
            <a:r>
              <a:rPr lang="en-US" sz="2400" dirty="0">
                <a:latin typeface="Tahoma" pitchFamily="34" charset="0"/>
              </a:rPr>
              <a:t>for one </a:t>
            </a:r>
            <a:r>
              <a:rPr lang="en-US" sz="2400" dirty="0" smtClean="0">
                <a:latin typeface="Tahoma" pitchFamily="34" charset="0"/>
              </a:rPr>
              <a:t>minute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ahoma" pitchFamily="34" charset="0"/>
              </a:rPr>
              <a:t> </a:t>
            </a:r>
            <a:r>
              <a:rPr lang="en-US" sz="2400" dirty="0" smtClean="0">
                <a:latin typeface="Tahoma" pitchFamily="34" charset="0"/>
              </a:rPr>
              <a:t>You </a:t>
            </a:r>
            <a:r>
              <a:rPr lang="en-US" sz="2400" b="1" dirty="0" smtClean="0">
                <a:latin typeface="Tahoma" pitchFamily="34" charset="0"/>
              </a:rPr>
              <a:t>must use </a:t>
            </a:r>
            <a:r>
              <a:rPr lang="en-US" sz="2400" dirty="0" smtClean="0">
                <a:latin typeface="Tahoma" pitchFamily="34" charset="0"/>
              </a:rPr>
              <a:t>all of the words</a:t>
            </a:r>
            <a:endParaRPr lang="en-US" sz="2400" b="1" dirty="0">
              <a:latin typeface="Tahoma" pitchFamily="34" charset="0"/>
            </a:endParaRPr>
          </a:p>
          <a:p>
            <a:endParaRPr lang="en-US" sz="2400" dirty="0">
              <a:latin typeface="Tahoma" pitchFamily="34" charset="0"/>
            </a:endParaRPr>
          </a:p>
          <a:p>
            <a:r>
              <a:rPr lang="en-US" sz="2400" u="sng" dirty="0" smtClean="0">
                <a:latin typeface="Tahoma" pitchFamily="34" charset="0"/>
              </a:rPr>
              <a:t>Scoring</a:t>
            </a:r>
            <a:endParaRPr lang="en-US" sz="2400" dirty="0" smtClean="0">
              <a:latin typeface="Tahoma" pitchFamily="34" charset="0"/>
            </a:endParaRPr>
          </a:p>
          <a:p>
            <a:r>
              <a:rPr lang="en-US" sz="2400" dirty="0" smtClean="0">
                <a:latin typeface="Tahoma" pitchFamily="34" charset="0"/>
              </a:rPr>
              <a:t>Speaker </a:t>
            </a:r>
            <a:r>
              <a:rPr lang="en-US" sz="2400" dirty="0">
                <a:latin typeface="Tahoma" pitchFamily="34" charset="0"/>
              </a:rPr>
              <a:t>- 1 point for each word not guessed</a:t>
            </a:r>
          </a:p>
          <a:p>
            <a:r>
              <a:rPr lang="en-US" sz="2400" dirty="0">
                <a:latin typeface="Tahoma" pitchFamily="34" charset="0"/>
              </a:rPr>
              <a:t>Listener - 1 point for each word guessed correctly</a:t>
            </a:r>
          </a:p>
        </p:txBody>
      </p:sp>
      <p:pic>
        <p:nvPicPr>
          <p:cNvPr id="8194" name="Picture 2" descr="http://3.bp.blogspot.com/_FD1rytl8gaE/StdbP-PefwI/AAAAAAAAAAQ/K3rh3Ea_aDo/s1600-R/Mechanical_Stopwat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3352800"/>
            <a:ext cx="2286000" cy="2286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19400" y="1066800"/>
            <a:ext cx="40446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2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1 Minute Anecdote</a:t>
            </a:r>
            <a:endParaRPr lang="en-US" sz="3200" b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0" name="Picture 9" descr="lec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5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3400" y="304800"/>
            <a:ext cx="82296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en-US" sz="28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Signposting</a:t>
            </a: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533400" y="1371600"/>
            <a:ext cx="8229600" cy="156966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n-US" sz="3200" dirty="0" smtClean="0">
                <a:latin typeface="Tahoma" pitchFamily="34" charset="0"/>
                <a:cs typeface="Tahoma" pitchFamily="34" charset="0"/>
              </a:rPr>
              <a:t>What is '</a:t>
            </a:r>
            <a:r>
              <a:rPr lang="en-US" sz="3200" i="1" dirty="0" smtClean="0">
                <a:latin typeface="Tahoma" pitchFamily="34" charset="0"/>
                <a:cs typeface="Tahoma" pitchFamily="34" charset="0"/>
              </a:rPr>
              <a:t>signposting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' in a presentation?</a:t>
            </a:r>
          </a:p>
          <a:p>
            <a:pPr algn="ctr"/>
            <a:r>
              <a:rPr lang="en-US" sz="3200" dirty="0" smtClean="0">
                <a:latin typeface="Tahoma" pitchFamily="34" charset="0"/>
                <a:cs typeface="Tahoma" pitchFamily="34" charset="0"/>
              </a:rPr>
              <a:t>Can you give an example?</a:t>
            </a:r>
          </a:p>
          <a:p>
            <a:pPr algn="ctr"/>
            <a:r>
              <a:rPr lang="en-US" sz="3200" dirty="0" smtClean="0">
                <a:latin typeface="Tahoma" pitchFamily="34" charset="0"/>
                <a:cs typeface="Tahoma" pitchFamily="34" charset="0"/>
              </a:rPr>
              <a:t>What is it for?</a:t>
            </a:r>
          </a:p>
        </p:txBody>
      </p:sp>
      <p:pic>
        <p:nvPicPr>
          <p:cNvPr id="4098" name="Picture 2" descr="http://www.semmed.nhs.uk/dyn/_pictures/_folder3/crossroa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124200"/>
            <a:ext cx="3581400" cy="3581400"/>
          </a:xfrm>
          <a:prstGeom prst="rect">
            <a:avLst/>
          </a:prstGeom>
          <a:noFill/>
        </p:spPr>
      </p:pic>
      <p:pic>
        <p:nvPicPr>
          <p:cNvPr id="6" name="Picture 5" descr="lec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en-US" sz="28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Signposting</a:t>
            </a: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457200" y="1066800"/>
            <a:ext cx="8229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600" dirty="0" smtClean="0">
                <a:latin typeface="Tahoma" pitchFamily="34" charset="0"/>
                <a:cs typeface="Tahoma" pitchFamily="34" charset="0"/>
              </a:rPr>
              <a:t>L_________ that you use to c______ your p________ and your slides so that your a_______ can f_______ you and u________ what you are doing.</a:t>
            </a:r>
          </a:p>
          <a:p>
            <a:endParaRPr lang="en-US" dirty="0"/>
          </a:p>
        </p:txBody>
      </p:sp>
      <p:pic>
        <p:nvPicPr>
          <p:cNvPr id="6" name="Picture 5" descr="lectur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81000" y="1066800"/>
            <a:ext cx="82296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b="1" dirty="0" smtClean="0">
                <a:latin typeface="Tahoma" pitchFamily="34" charset="0"/>
                <a:cs typeface="Tahoma" pitchFamily="34" charset="0"/>
              </a:rPr>
              <a:t>Language</a:t>
            </a:r>
            <a:r>
              <a:rPr lang="en-US" sz="2600" dirty="0" smtClean="0">
                <a:latin typeface="Tahoma" pitchFamily="34" charset="0"/>
                <a:cs typeface="Tahoma" pitchFamily="34" charset="0"/>
              </a:rPr>
              <a:t> that you use to </a:t>
            </a:r>
            <a:r>
              <a:rPr lang="en-US" sz="2600" b="1" dirty="0" smtClean="0">
                <a:latin typeface="Tahoma" pitchFamily="34" charset="0"/>
                <a:cs typeface="Tahoma" pitchFamily="34" charset="0"/>
              </a:rPr>
              <a:t>connect </a:t>
            </a:r>
            <a:r>
              <a:rPr lang="en-US" sz="2600" dirty="0" smtClean="0">
                <a:latin typeface="Tahoma" pitchFamily="34" charset="0"/>
                <a:cs typeface="Tahoma" pitchFamily="34" charset="0"/>
              </a:rPr>
              <a:t>your </a:t>
            </a:r>
            <a:r>
              <a:rPr lang="en-US" sz="2600" b="1" dirty="0" smtClean="0">
                <a:latin typeface="Tahoma" pitchFamily="34" charset="0"/>
                <a:cs typeface="Tahoma" pitchFamily="34" charset="0"/>
              </a:rPr>
              <a:t>presentation</a:t>
            </a:r>
            <a:r>
              <a:rPr lang="en-US" sz="2600" dirty="0" smtClean="0">
                <a:latin typeface="Tahoma" pitchFamily="34" charset="0"/>
                <a:cs typeface="Tahoma" pitchFamily="34" charset="0"/>
              </a:rPr>
              <a:t> and your slides so that your </a:t>
            </a:r>
            <a:r>
              <a:rPr lang="en-US" sz="2600" b="1" dirty="0" smtClean="0">
                <a:latin typeface="Tahoma" pitchFamily="34" charset="0"/>
                <a:cs typeface="Tahoma" pitchFamily="34" charset="0"/>
              </a:rPr>
              <a:t>audience</a:t>
            </a:r>
            <a:r>
              <a:rPr lang="en-US" sz="2600" dirty="0" smtClean="0">
                <a:latin typeface="Tahoma" pitchFamily="34" charset="0"/>
                <a:cs typeface="Tahoma" pitchFamily="34" charset="0"/>
              </a:rPr>
              <a:t> can </a:t>
            </a:r>
            <a:r>
              <a:rPr lang="en-US" sz="2600" b="1" dirty="0" smtClean="0">
                <a:latin typeface="Tahoma" pitchFamily="34" charset="0"/>
                <a:cs typeface="Tahoma" pitchFamily="34" charset="0"/>
              </a:rPr>
              <a:t>follow</a:t>
            </a:r>
            <a:r>
              <a:rPr lang="en-US" sz="2600" dirty="0" smtClean="0">
                <a:latin typeface="Tahoma" pitchFamily="34" charset="0"/>
                <a:cs typeface="Tahoma" pitchFamily="34" charset="0"/>
              </a:rPr>
              <a:t> you and </a:t>
            </a:r>
            <a:r>
              <a:rPr lang="en-US" sz="2600" b="1" dirty="0" smtClean="0">
                <a:latin typeface="Tahoma" pitchFamily="34" charset="0"/>
                <a:cs typeface="Tahoma" pitchFamily="34" charset="0"/>
              </a:rPr>
              <a:t>understand</a:t>
            </a:r>
            <a:r>
              <a:rPr lang="en-US" sz="2600" dirty="0" smtClean="0">
                <a:latin typeface="Tahoma" pitchFamily="34" charset="0"/>
                <a:cs typeface="Tahoma" pitchFamily="34" charset="0"/>
              </a:rPr>
              <a:t> what you are doing.</a:t>
            </a:r>
          </a:p>
        </p:txBody>
      </p:sp>
    </p:spTree>
    <p:controls>
      <p:control spid="8193" name="ShockwaveFlash1" r:id="rId2" imgW="6477120" imgH="42670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en-US" sz="28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Signposting</a:t>
            </a:r>
          </a:p>
        </p:txBody>
      </p: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822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19200"/>
            <a:ext cx="8710713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lec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en-US" sz="280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Lecture 3</a:t>
            </a:r>
          </a:p>
        </p:txBody>
      </p: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822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0" y="1219200"/>
            <a:ext cx="522611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How do signposts work?</a:t>
            </a: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1981200"/>
            <a:ext cx="7700891" cy="33855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2800" dirty="0" smtClean="0">
                <a:latin typeface="Tahoma" pitchFamily="34" charset="0"/>
                <a:cs typeface="Tahoma" pitchFamily="34" charset="0"/>
              </a:rPr>
              <a:t>structure and shape the presentation content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latin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ahoma" pitchFamily="34" charset="0"/>
                <a:cs typeface="Tahoma" pitchFamily="34" charset="0"/>
              </a:rPr>
              <a:t> create ‘verbal signals’ and raise attention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latin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ahoma" pitchFamily="34" charset="0"/>
                <a:cs typeface="Tahoma" pitchFamily="34" charset="0"/>
              </a:rPr>
              <a:t> guide – linking points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latin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ahoma" pitchFamily="34" charset="0"/>
                <a:cs typeface="Tahoma" pitchFamily="34" charset="0"/>
              </a:rPr>
              <a:t> adds clarity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7" name="Picture 6" descr="le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28600"/>
            <a:ext cx="82296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en-US" sz="280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Lecture 3</a:t>
            </a:r>
          </a:p>
        </p:txBody>
      </p: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822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1295400"/>
            <a:ext cx="8686801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362200" y="3505200"/>
            <a:ext cx="4418004" cy="206210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ahoma" pitchFamily="34" charset="0"/>
                <a:cs typeface="Tahoma" pitchFamily="34" charset="0"/>
              </a:rPr>
              <a:t>  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It gives a structure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ahoma" pitchFamily="34" charset="0"/>
                <a:cs typeface="Tahoma" pitchFamily="34" charset="0"/>
              </a:rPr>
              <a:t> Feels more confident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ahoma" pitchFamily="34" charset="0"/>
                <a:cs typeface="Tahoma" pitchFamily="34" charset="0"/>
              </a:rPr>
              <a:t> Knows what is next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ahoma" pitchFamily="34" charset="0"/>
                <a:cs typeface="Tahoma" pitchFamily="34" charset="0"/>
              </a:rPr>
              <a:t> Makes less mistakes</a:t>
            </a:r>
          </a:p>
        </p:txBody>
      </p:sp>
      <p:pic>
        <p:nvPicPr>
          <p:cNvPr id="7" name="Picture 6" descr="lec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04799"/>
            <a:ext cx="685800" cy="6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1121</TotalTime>
  <Words>340</Words>
  <Application>Microsoft Office PowerPoint</Application>
  <PresentationFormat>On-screen Show (4:3)</PresentationFormat>
  <Paragraphs>81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Anecdote</vt:lpstr>
      <vt:lpstr>Anecdote</vt:lpstr>
      <vt:lpstr>Anecdote</vt:lpstr>
      <vt:lpstr>Signposting</vt:lpstr>
      <vt:lpstr>Signposting</vt:lpstr>
      <vt:lpstr>Signposting</vt:lpstr>
      <vt:lpstr>Lecture 3</vt:lpstr>
      <vt:lpstr>Lecture 3</vt:lpstr>
      <vt:lpstr>Lecture 3</vt:lpstr>
      <vt:lpstr>Signposting language</vt:lpstr>
      <vt:lpstr>Signposting</vt:lpstr>
    </vt:vector>
  </TitlesOfParts>
  <Company>SEAMEO RELC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draynor</dc:creator>
  <cp:lastModifiedBy>draynor</cp:lastModifiedBy>
  <cp:revision>53</cp:revision>
  <dcterms:created xsi:type="dcterms:W3CDTF">2011-06-03T06:44:28Z</dcterms:created>
  <dcterms:modified xsi:type="dcterms:W3CDTF">2011-08-17T05:54:05Z</dcterms:modified>
</cp:coreProperties>
</file>